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77724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Grubbs" initials="MG" lastIdx="13" clrIdx="0">
    <p:extLst>
      <p:ext uri="{19B8F6BF-5375-455C-9EA6-DF929625EA0E}">
        <p15:presenceInfo xmlns:p15="http://schemas.microsoft.com/office/powerpoint/2012/main" userId="S-1-5-21-4097411637-2649289507-2167395947-17416" providerId="AD"/>
      </p:ext>
    </p:extLst>
  </p:cmAuthor>
  <p:cmAuthor id="2" name="Kelsey Mancuso" initials="KM" lastIdx="2" clrIdx="1">
    <p:extLst>
      <p:ext uri="{19B8F6BF-5375-455C-9EA6-DF929625EA0E}">
        <p15:presenceInfo xmlns:p15="http://schemas.microsoft.com/office/powerpoint/2012/main" userId="S-1-5-21-4097411637-2649289507-2167395947-25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49" autoAdjust="0"/>
    <p:restoredTop sz="75676" autoAdjust="0"/>
  </p:normalViewPr>
  <p:slideViewPr>
    <p:cSldViewPr snapToGrid="0" showGuides="1">
      <p:cViewPr varScale="1">
        <p:scale>
          <a:sx n="71" d="100"/>
          <a:sy n="71" d="100"/>
        </p:scale>
        <p:origin x="984" y="60"/>
      </p:cViewPr>
      <p:guideLst>
        <p:guide orient="horz" pos="2832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D6C9A-AE9A-4FB5-96E1-3BE4421EDE10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1143000"/>
            <a:ext cx="2622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66356-A376-417F-8826-12065AD8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66356-A376-417F-8826-12065AD8E6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840569"/>
            <a:ext cx="66065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181600"/>
            <a:ext cx="54406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9079669"/>
            <a:ext cx="7772400" cy="64331"/>
            <a:chOff x="0" y="232560"/>
            <a:chExt cx="9143999" cy="838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32562"/>
              <a:ext cx="2284808" cy="83818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84808" y="232562"/>
              <a:ext cx="2348151" cy="83818"/>
            </a:xfrm>
            <a:prstGeom prst="rect">
              <a:avLst/>
            </a:prstGeom>
            <a:solidFill>
              <a:srgbClr val="032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571999" y="232560"/>
              <a:ext cx="2316480" cy="83820"/>
            </a:xfrm>
            <a:prstGeom prst="rect">
              <a:avLst/>
            </a:prstGeom>
            <a:solidFill>
              <a:srgbClr val="C91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888478" y="234505"/>
              <a:ext cx="2255521" cy="81875"/>
            </a:xfrm>
            <a:prstGeom prst="rect">
              <a:avLst/>
            </a:prstGeom>
            <a:solidFill>
              <a:srgbClr val="22AE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313459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366186"/>
            <a:ext cx="174879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366186"/>
            <a:ext cx="511683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7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5875867"/>
            <a:ext cx="660654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3875619"/>
            <a:ext cx="660654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133602"/>
            <a:ext cx="343281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133602"/>
            <a:ext cx="343281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046817"/>
            <a:ext cx="343416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2899833"/>
            <a:ext cx="343416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046817"/>
            <a:ext cx="343550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2899833"/>
            <a:ext cx="343550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1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4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364067"/>
            <a:ext cx="255706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364068"/>
            <a:ext cx="4344988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1913468"/>
            <a:ext cx="255706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0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6400801"/>
            <a:ext cx="466344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17033"/>
            <a:ext cx="466344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156452"/>
            <a:ext cx="466344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366184"/>
            <a:ext cx="69951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133602"/>
            <a:ext cx="699516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8475135"/>
            <a:ext cx="18135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44DBE-D546-42BC-8DE0-529D0B51B397}" type="datetimeFigureOut">
              <a:rPr lang="en-US" smtClean="0"/>
              <a:t>03/23/2021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8475135"/>
            <a:ext cx="24612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8475135"/>
            <a:ext cx="18135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D9BF-D506-4DE7-8F94-18D7E20C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72" y="99153"/>
            <a:ext cx="5345580" cy="826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56174" y="99153"/>
            <a:ext cx="2097610" cy="8262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373" y="314276"/>
            <a:ext cx="4915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DIGITAL OUT OF HOME ADVERTISING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336" y="1083804"/>
            <a:ext cx="6844982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itchFamily="34" charset="0"/>
              </a:rPr>
              <a:t>What is digital out of </a:t>
            </a:r>
            <a:r>
              <a:rPr lang="en-US" sz="1200" b="1" dirty="0" smtClean="0">
                <a:latin typeface="Century Gothic" pitchFamily="34" charset="0"/>
              </a:rPr>
              <a:t>home?</a:t>
            </a:r>
            <a:endParaRPr lang="en-US" sz="1200" b="1" dirty="0">
              <a:latin typeface="Century Gothic" pitchFamily="34" charset="0"/>
            </a:endParaRPr>
          </a:p>
          <a:p>
            <a:r>
              <a:rPr lang="en-US" sz="1100" dirty="0">
                <a:solidFill>
                  <a:srgbClr val="2E2E2E"/>
                </a:solidFill>
                <a:latin typeface="+mj-lt"/>
              </a:rPr>
              <a:t>Digital out of </a:t>
            </a:r>
            <a:r>
              <a:rPr lang="en-US" sz="1100" dirty="0" smtClean="0">
                <a:solidFill>
                  <a:srgbClr val="2E2E2E"/>
                </a:solidFill>
                <a:latin typeface="+mj-lt"/>
              </a:rPr>
              <a:t>home (DOOH) is a high impact, eye-catching </a:t>
            </a:r>
            <a:r>
              <a:rPr lang="en-US" sz="1100" dirty="0">
                <a:solidFill>
                  <a:srgbClr val="2E2E2E"/>
                </a:solidFill>
                <a:latin typeface="+mj-lt"/>
              </a:rPr>
              <a:t>advertising strategy encouraging brands to digitize their ads and display content easily accessible to the general public. From </a:t>
            </a:r>
            <a:r>
              <a:rPr lang="en-US" sz="1100" dirty="0" smtClean="0">
                <a:solidFill>
                  <a:srgbClr val="2E2E2E"/>
                </a:solidFill>
                <a:latin typeface="+mj-lt"/>
              </a:rPr>
              <a:t>highway billboards </a:t>
            </a:r>
            <a:r>
              <a:rPr lang="en-US" sz="1100" dirty="0">
                <a:solidFill>
                  <a:srgbClr val="2E2E2E"/>
                </a:solidFill>
                <a:latin typeface="+mj-lt"/>
              </a:rPr>
              <a:t>to elevators, malls </a:t>
            </a:r>
            <a:r>
              <a:rPr lang="en-US" sz="1100" dirty="0" smtClean="0">
                <a:solidFill>
                  <a:srgbClr val="2E2E2E"/>
                </a:solidFill>
                <a:latin typeface="+mj-lt"/>
              </a:rPr>
              <a:t>to universities, </a:t>
            </a:r>
            <a:r>
              <a:rPr lang="en-US" sz="1100" dirty="0">
                <a:solidFill>
                  <a:srgbClr val="2E2E2E"/>
                </a:solidFill>
                <a:latin typeface="+mj-lt"/>
              </a:rPr>
              <a:t>subways to </a:t>
            </a:r>
            <a:r>
              <a:rPr lang="en-US" sz="1100" dirty="0" smtClean="0">
                <a:solidFill>
                  <a:srgbClr val="2E2E2E"/>
                </a:solidFill>
                <a:latin typeface="+mj-lt"/>
              </a:rPr>
              <a:t>supermarkets, </a:t>
            </a:r>
            <a:r>
              <a:rPr lang="en-US" sz="1100" dirty="0">
                <a:solidFill>
                  <a:srgbClr val="2E2E2E"/>
                </a:solidFill>
                <a:latin typeface="+mj-lt"/>
              </a:rPr>
              <a:t>and arenas to street </a:t>
            </a:r>
            <a:r>
              <a:rPr lang="en-US" sz="1100" dirty="0" smtClean="0">
                <a:solidFill>
                  <a:srgbClr val="2E2E2E"/>
                </a:solidFill>
                <a:latin typeface="+mj-lt"/>
              </a:rPr>
              <a:t>corners and more! DOOH </a:t>
            </a:r>
            <a:r>
              <a:rPr lang="en-US" sz="1100" dirty="0">
                <a:solidFill>
                  <a:srgbClr val="2E2E2E"/>
                </a:solidFill>
                <a:latin typeface="+mj-lt"/>
              </a:rPr>
              <a:t>offers massive reach and </a:t>
            </a:r>
            <a:r>
              <a:rPr lang="en-US" sz="1100" dirty="0" smtClean="0">
                <a:solidFill>
                  <a:srgbClr val="2E2E2E"/>
                </a:solidFill>
                <a:latin typeface="+mj-lt"/>
              </a:rPr>
              <a:t>100% viewable </a:t>
            </a:r>
            <a:r>
              <a:rPr lang="en-US" sz="1100" dirty="0">
                <a:solidFill>
                  <a:srgbClr val="2E2E2E"/>
                </a:solidFill>
                <a:latin typeface="+mj-lt"/>
              </a:rPr>
              <a:t>experiences woven into consumers’ daily journeys between home, work, shopping, and </a:t>
            </a:r>
            <a:r>
              <a:rPr lang="en-US" sz="1100" dirty="0" smtClean="0">
                <a:solidFill>
                  <a:srgbClr val="2E2E2E"/>
                </a:solidFill>
                <a:latin typeface="+mj-lt"/>
              </a:rPr>
              <a:t>entertainment.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200" b="1" dirty="0">
                <a:latin typeface="Century Gothic" pitchFamily="34" charset="0"/>
              </a:rPr>
              <a:t>How does </a:t>
            </a:r>
            <a:r>
              <a:rPr lang="en-US" sz="1200" b="1" dirty="0" smtClean="0">
                <a:latin typeface="Century Gothic" pitchFamily="34" charset="0"/>
              </a:rPr>
              <a:t>it </a:t>
            </a:r>
            <a:r>
              <a:rPr lang="en-US" sz="1200" b="1" dirty="0">
                <a:latin typeface="Century Gothic" pitchFamily="34" charset="0"/>
              </a:rPr>
              <a:t>work? </a:t>
            </a:r>
          </a:p>
          <a:p>
            <a:r>
              <a:rPr lang="en-US" sz="1100" dirty="0">
                <a:latin typeface="+mj-lt"/>
              </a:rPr>
              <a:t>Using digital out of </a:t>
            </a:r>
            <a:r>
              <a:rPr lang="en-US" sz="1100" dirty="0" smtClean="0">
                <a:latin typeface="+mj-lt"/>
              </a:rPr>
              <a:t>home </a:t>
            </a:r>
            <a:r>
              <a:rPr lang="en-US" sz="1100" dirty="0">
                <a:latin typeface="+mj-lt"/>
              </a:rPr>
              <a:t>advertising ensures that your ads are </a:t>
            </a:r>
            <a:r>
              <a:rPr lang="en-US" sz="1100" dirty="0" smtClean="0">
                <a:latin typeface="+mj-lt"/>
              </a:rPr>
              <a:t>reaching more than a 1:1 audience by instead, reaching groups of highly desirable consumers all at the same time in high impact moments. Your ads are always viewable with no ad blocking. Optimize </a:t>
            </a:r>
            <a:r>
              <a:rPr lang="en-US" sz="1100" dirty="0">
                <a:latin typeface="+mj-lt"/>
              </a:rPr>
              <a:t>your campaigns using </a:t>
            </a:r>
            <a:r>
              <a:rPr lang="en-US" sz="1100" dirty="0" smtClean="0">
                <a:latin typeface="+mj-lt"/>
              </a:rPr>
              <a:t>eye catching creative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smtClean="0">
                <a:latin typeface="+mj-lt"/>
              </a:rPr>
              <a:t>weather segments, venue type, time </a:t>
            </a:r>
            <a:r>
              <a:rPr lang="en-US" sz="1100" dirty="0">
                <a:latin typeface="+mj-lt"/>
              </a:rPr>
              <a:t>of </a:t>
            </a:r>
            <a:r>
              <a:rPr lang="en-US" sz="1100" dirty="0" smtClean="0">
                <a:latin typeface="+mj-lt"/>
              </a:rPr>
              <a:t>day &amp; more. Geo </a:t>
            </a:r>
            <a:r>
              <a:rPr lang="en-US" sz="1100" dirty="0">
                <a:latin typeface="+mj-lt"/>
              </a:rPr>
              <a:t>targeting </a:t>
            </a:r>
            <a:r>
              <a:rPr lang="en-US" sz="1100" dirty="0" smtClean="0">
                <a:latin typeface="+mj-lt"/>
              </a:rPr>
              <a:t>includes zip codes, cities/DMAs, and states. DOOH allows you to reach and influence your audience in non-traditional avenues.</a:t>
            </a:r>
            <a:endParaRPr lang="en-US" sz="1100" dirty="0">
              <a:latin typeface="+mj-lt"/>
            </a:endParaRPr>
          </a:p>
          <a:p>
            <a:endParaRPr lang="en-US" sz="1050" dirty="0">
              <a:latin typeface="+mj-lt"/>
            </a:endParaRPr>
          </a:p>
          <a:p>
            <a:r>
              <a:rPr lang="en-US" sz="1200" b="1" dirty="0" smtClean="0">
                <a:latin typeface="Century Gothic" pitchFamily="34" charset="0"/>
              </a:rPr>
              <a:t>What are the benefits?</a:t>
            </a:r>
          </a:p>
          <a:p>
            <a:r>
              <a:rPr lang="en-US" sz="1100" dirty="0">
                <a:latin typeface="+mj-lt"/>
              </a:rPr>
              <a:t>Digital out of </a:t>
            </a:r>
            <a:r>
              <a:rPr lang="en-US" sz="1100" dirty="0" smtClean="0">
                <a:latin typeface="+mj-lt"/>
              </a:rPr>
              <a:t>home offers superior benefits for advertisers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j-lt"/>
              </a:rPr>
              <a:t>Massive reach </a:t>
            </a:r>
            <a:endParaRPr lang="en-US" sz="11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j-lt"/>
              </a:rPr>
              <a:t>High-impact, human-scale creative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j-lt"/>
              </a:rPr>
              <a:t>Retail proximity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j-lt"/>
              </a:rPr>
              <a:t>No fraud, guaranteed brand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j-lt"/>
              </a:rPr>
              <a:t>100% </a:t>
            </a:r>
            <a:r>
              <a:rPr lang="en-US" sz="1100" dirty="0" err="1" smtClean="0">
                <a:latin typeface="+mj-lt"/>
              </a:rPr>
              <a:t>viewability</a:t>
            </a:r>
            <a:r>
              <a:rPr lang="en-US" sz="1100" dirty="0" smtClean="0">
                <a:latin typeface="+mj-lt"/>
              </a:rPr>
              <a:t> with no ad blocking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4336" y="5005408"/>
            <a:ext cx="3649530" cy="501836"/>
            <a:chOff x="254335" y="4855658"/>
            <a:chExt cx="3649530" cy="501836"/>
          </a:xfrm>
        </p:grpSpPr>
        <p:sp>
          <p:nvSpPr>
            <p:cNvPr id="15" name="Rectangle 14"/>
            <p:cNvSpPr/>
            <p:nvPr/>
          </p:nvSpPr>
          <p:spPr>
            <a:xfrm>
              <a:off x="259050" y="4855658"/>
              <a:ext cx="3644815" cy="501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4335" y="4946823"/>
              <a:ext cx="3631864" cy="3400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400" b="1" dirty="0" smtClean="0">
                  <a:solidFill>
                    <a:schemeClr val="bg1"/>
                  </a:solidFill>
                  <a:latin typeface="+mj-lt"/>
                  <a:ea typeface="Google Sans"/>
                  <a:cs typeface="Google Sans"/>
                  <a:sym typeface="Google Sans"/>
                </a:rPr>
                <a:t>EXAMPLES OF DIGITAL OUT OF HOME</a:t>
              </a:r>
              <a:endParaRPr lang="en-US" sz="1100" b="1" dirty="0">
                <a:solidFill>
                  <a:schemeClr val="bg1"/>
                </a:solidFill>
                <a:latin typeface="+mj-lt"/>
                <a:ea typeface="Google Sans"/>
                <a:cs typeface="Google Sans"/>
                <a:sym typeface="Google Sans"/>
              </a:endParaRPr>
            </a:p>
          </p:txBody>
        </p:sp>
      </p:grpSp>
      <p:pic>
        <p:nvPicPr>
          <p:cNvPr id="32" name="Google Shape;56;p14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31" y="204132"/>
            <a:ext cx="1583895" cy="615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289555" y="5629763"/>
            <a:ext cx="7193291" cy="3287472"/>
            <a:chOff x="275373" y="5629763"/>
            <a:chExt cx="7193291" cy="32874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-282" t="1173" r="282" b="11537"/>
            <a:stretch/>
          </p:blipFill>
          <p:spPr>
            <a:xfrm>
              <a:off x="5350384" y="7205943"/>
              <a:ext cx="2118280" cy="17112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/>
            <a:srcRect l="117" r="117"/>
            <a:stretch/>
          </p:blipFill>
          <p:spPr>
            <a:xfrm>
              <a:off x="287170" y="7205943"/>
              <a:ext cx="3366965" cy="1711292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3951" y="5636308"/>
              <a:ext cx="1568414" cy="1496386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r="31602"/>
            <a:stretch/>
          </p:blipFill>
          <p:spPr>
            <a:xfrm>
              <a:off x="5350385" y="5629763"/>
              <a:ext cx="2118279" cy="1502931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5373" y="5641249"/>
              <a:ext cx="3378762" cy="14797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/>
            <a:srcRect l="9508" r="9508"/>
            <a:stretch/>
          </p:blipFill>
          <p:spPr>
            <a:xfrm>
              <a:off x="3723951" y="7206655"/>
              <a:ext cx="1568414" cy="1710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249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mplified Digital">
      <a:dk1>
        <a:sysClr val="windowText" lastClr="000000"/>
      </a:dk1>
      <a:lt1>
        <a:sysClr val="window" lastClr="FFFFFF"/>
      </a:lt1>
      <a:dk2>
        <a:srgbClr val="555658"/>
      </a:dk2>
      <a:lt2>
        <a:srgbClr val="EEEAEB"/>
      </a:lt2>
      <a:accent1>
        <a:srgbClr val="8DC63F"/>
      </a:accent1>
      <a:accent2>
        <a:srgbClr val="CA1D60"/>
      </a:accent2>
      <a:accent3>
        <a:srgbClr val="26AEBF"/>
      </a:accent3>
      <a:accent4>
        <a:srgbClr val="042C47"/>
      </a:accent4>
      <a:accent5>
        <a:srgbClr val="8DC63F"/>
      </a:accent5>
      <a:accent6>
        <a:srgbClr val="CA1D60"/>
      </a:accent6>
      <a:hlink>
        <a:srgbClr val="26AEBF"/>
      </a:hlink>
      <a:folHlink>
        <a:srgbClr val="042C47"/>
      </a:folHlink>
    </a:clrScheme>
    <a:fontScheme name="AD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13159</TotalTime>
  <Words>229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Google Sans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McGinnis</dc:creator>
  <cp:lastModifiedBy>Melissa Grubbs</cp:lastModifiedBy>
  <cp:revision>165</cp:revision>
  <dcterms:created xsi:type="dcterms:W3CDTF">2015-11-03T21:07:43Z</dcterms:created>
  <dcterms:modified xsi:type="dcterms:W3CDTF">2021-03-23T17:26:48Z</dcterms:modified>
</cp:coreProperties>
</file>